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Arimo"/>
      <p:regular r:id="rId36"/>
    </p:embeddedFont>
    <p:embeddedFont>
      <p:font typeface="Arimo Bold"/>
      <p:regular r:id="rId37"/>
    </p:embeddedFont>
    <p:embeddedFont>
      <p:font typeface="Canva Sans Bold"/>
      <p:regular r:id="rId38"/>
    </p:embeddedFont>
    <p:embeddedFont>
      <p:font typeface="Roboto" panose="02000000000000000000" pitchFamily="2" charset="0"/>
      <p:regular r:id="rId39"/>
      <p:bold r:id="rId40"/>
    </p:embeddedFont>
    <p:embeddedFont>
      <p:font typeface="Roboto Bold"/>
      <p:regular r:id="rId41"/>
    </p:embeddedFont>
    <p:embeddedFont>
      <p:font typeface="TT Rounds Condensed"/>
      <p:regular r:id="rId42"/>
    </p:embeddedFont>
    <p:embeddedFont>
      <p:font typeface="TT Rounds Condensed Bold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ZTYxYTVjNWUtZDljNS00MjlmLTk2Y2YtOTM2ZjUwYmEzZWVlIiwidCI6IjhmY2Y0Y2Q5LTJmZTQtNDU3MS04NDMxLWIxN2MzZjI5ZWZiMyJ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hyperlink" Target="https://telecomcustomerchurn-ali-waleed-osama-ahlam-gemy.streamlit.ap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0bEaV9R41CqgMPf5eBGnsi8S5y1Cmk76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canva.com/design/DAGUGHxoj2c/z5StyjxjjIHSjKzu1agoRg/view?utm_content=DAGUGHxoj2c&amp;utm_campaign=designshare&amp;utm_medium=link&amp;utm_source=edito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pp.powerbi.com/view?r=eyJrIjoiZTYxYTVjNWUtZDljNS00MjlmLTk2Y2YtOTM2ZjUwYmEzZWVlIiwidCI6IjhmY2Y0Y2Q5LTJmZTQtNDU3MS04NDMxLWIxN2MzZjI5ZWZiMyJ9" TargetMode="External"/><Relationship Id="rId5" Type="http://schemas.openxmlformats.org/officeDocument/2006/relationships/hyperlink" Target="https://telecomcustomerchurn-ali-waleed-osama-ahlam-gemy.streamlit.app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mailto:mohamed.osama.hossni@gmail.com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Abdog814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waleedabdelhameed43@gmail.com" TargetMode="External"/><Relationship Id="rId5" Type="http://schemas.openxmlformats.org/officeDocument/2006/relationships/hyperlink" Target="mailto:aliabdsalam2003@gmail.com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ahlamm947@gmail.co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4623" y="4555808"/>
            <a:ext cx="1353312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 b="1" spc="-54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Telecom Customer Churn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4065" y="620494"/>
            <a:ext cx="10491940" cy="89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300" b="1" spc="-38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 structure &amp; description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065" y="3102421"/>
            <a:ext cx="559153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b="1" spc="31">
                <a:solidFill>
                  <a:srgbClr val="336DA8"/>
                </a:solidFill>
                <a:latin typeface="Arimo Bold"/>
                <a:ea typeface="Arimo Bold"/>
                <a:cs typeface="Arimo Bold"/>
                <a:sym typeface="Arimo Bold"/>
              </a:rPr>
              <a:t>Customer demographics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0118" y="3102421"/>
            <a:ext cx="341393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 spc="31">
                <a:solidFill>
                  <a:srgbClr val="336DA8"/>
                </a:solidFill>
                <a:latin typeface="Arimo Bold"/>
                <a:ea typeface="Arimo Bold"/>
                <a:cs typeface="Arimo Bold"/>
                <a:sym typeface="Arimo Bold"/>
              </a:rPr>
              <a:t>Service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3102421"/>
            <a:ext cx="458641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 spc="31">
                <a:solidFill>
                  <a:srgbClr val="336DA8"/>
                </a:solidFill>
                <a:latin typeface="Arimo Bold"/>
                <a:ea typeface="Arimo Bold"/>
                <a:cs typeface="Arimo Bold"/>
                <a:sym typeface="Arimo Bold"/>
              </a:rPr>
              <a:t>Contract and billing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96833" y="1735584"/>
            <a:ext cx="1302640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 spc="33">
                <a:solidFill>
                  <a:srgbClr val="336DA8"/>
                </a:solidFill>
                <a:latin typeface="Arimo Bold"/>
                <a:ea typeface="Arimo Bold"/>
                <a:cs typeface="Arimo Bold"/>
                <a:sym typeface="Arimo Bold"/>
              </a:rPr>
              <a:t>The features in data can be divided into three categories.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0118" y="3894330"/>
            <a:ext cx="4127765" cy="435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PhoneService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MultipleLines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InternetService 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OnlineBackup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OnlineSecurity 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DeviceProtection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Streaming TV 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Streaming Movies</a:t>
            </a:r>
          </a:p>
          <a:p>
            <a:pPr marL="604521" lvl="1" indent="-302261" algn="l">
              <a:lnSpc>
                <a:spcPts val="3864"/>
              </a:lnSpc>
              <a:buFont typeface="Arial"/>
              <a:buChar char="•"/>
            </a:pPr>
            <a:r>
              <a:rPr lang="en-US" sz="2800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Tech Support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19444" y="3932430"/>
            <a:ext cx="4140974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tenure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Contract 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PaperlessBilling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PaymentMethod 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MonthlyCharges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TotalCharges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740" y="3941955"/>
            <a:ext cx="2580236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360"/>
              </a:lnSpc>
              <a:buFont typeface="Arial"/>
              <a:buChar char="•"/>
            </a:pPr>
            <a:r>
              <a:rPr lang="en-US" sz="2800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customerID</a:t>
            </a:r>
          </a:p>
          <a:p>
            <a:pPr marL="604524" lvl="1" indent="-302262" algn="l">
              <a:lnSpc>
                <a:spcPts val="3360"/>
              </a:lnSpc>
              <a:buFont typeface="Arial"/>
              <a:buChar char="•"/>
            </a:pPr>
            <a:r>
              <a:rPr lang="en-US" sz="2800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gender</a:t>
            </a:r>
          </a:p>
          <a:p>
            <a:pPr marL="604524" lvl="1" indent="-302262" algn="l">
              <a:lnSpc>
                <a:spcPts val="3360"/>
              </a:lnSpc>
              <a:buFont typeface="Arial"/>
              <a:buChar char="•"/>
            </a:pPr>
            <a:r>
              <a:rPr lang="en-US" sz="2800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SeniorCitizen</a:t>
            </a:r>
          </a:p>
          <a:p>
            <a:pPr marL="604524" lvl="1" indent="-302262" algn="l">
              <a:lnSpc>
                <a:spcPts val="3360"/>
              </a:lnSpc>
              <a:buFont typeface="Arial"/>
              <a:buChar char="•"/>
            </a:pPr>
            <a:r>
              <a:rPr lang="en-US" sz="2800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Partner</a:t>
            </a:r>
          </a:p>
          <a:p>
            <a:pPr marL="604524" lvl="1" indent="-302262" algn="l">
              <a:lnSpc>
                <a:spcPts val="3360"/>
              </a:lnSpc>
              <a:buFont typeface="Arial"/>
              <a:buChar char="•"/>
            </a:pPr>
            <a:r>
              <a:rPr lang="en-US" sz="2800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Dependents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80911" y="9659872"/>
            <a:ext cx="1859880" cy="4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8"/>
              </a:lnSpc>
              <a:spcBef>
                <a:spcPct val="0"/>
              </a:spcBef>
            </a:pPr>
            <a:r>
              <a:rPr lang="en-US" sz="2980" b="1" spc="-18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9928" y="1024471"/>
            <a:ext cx="5148143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 b="1" u="none" strike="noStrike" spc="-33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METHODOLOGIES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1921" y="2432317"/>
            <a:ext cx="16328930" cy="575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EDA</a:t>
            </a:r>
            <a:r>
              <a:rPr lang="en-US" sz="4200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</a:t>
            </a:r>
            <a:r>
              <a:rPr lang="en-US" sz="4200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21</a:t>
            </a:r>
            <a:r>
              <a:rPr lang="en-US" sz="4200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variables (continuous &amp; categorical), customer as control.</a:t>
            </a:r>
          </a:p>
          <a:p>
            <a:pPr algn="l">
              <a:lnSpc>
                <a:spcPts val="5040"/>
              </a:lnSpc>
            </a:pPr>
            <a:endParaRPr lang="en-US" sz="4200" spc="37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Visualization</a:t>
            </a:r>
            <a:r>
              <a:rPr lang="en-US" sz="4200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Interactive dashboard in Power BI.</a:t>
            </a:r>
          </a:p>
          <a:p>
            <a:pPr algn="l">
              <a:lnSpc>
                <a:spcPts val="5040"/>
              </a:lnSpc>
            </a:pPr>
            <a:endParaRPr lang="en-US" sz="4200" spc="37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Model Building</a:t>
            </a:r>
            <a:r>
              <a:rPr lang="en-US" sz="4200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Purpose, boundaries, construction, interface, export.</a:t>
            </a:r>
          </a:p>
          <a:p>
            <a:pPr algn="l">
              <a:lnSpc>
                <a:spcPts val="5040"/>
              </a:lnSpc>
            </a:pPr>
            <a:endParaRPr lang="en-US" sz="4200" spc="37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Evaluation</a:t>
            </a:r>
            <a:r>
              <a:rPr lang="en-US" sz="4200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Machine learning algorithm selection &amp; assessment.</a:t>
            </a:r>
          </a:p>
          <a:p>
            <a:pPr algn="l">
              <a:lnSpc>
                <a:spcPts val="5040"/>
              </a:lnSpc>
            </a:pPr>
            <a:endParaRPr lang="en-US" sz="4200" spc="37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b="1" spc="3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Deployment</a:t>
            </a:r>
            <a:r>
              <a:rPr lang="en-US" sz="4200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Streamlit platform.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71476" y="3707877"/>
            <a:ext cx="9273123" cy="180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124"/>
              </a:lnSpc>
              <a:spcBef>
                <a:spcPct val="0"/>
              </a:spcBef>
            </a:pPr>
            <a:r>
              <a:rPr lang="en-US" sz="11770" b="1" spc="623" dirty="0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57300" y="2459627"/>
            <a:ext cx="6267776" cy="6498283"/>
          </a:xfrm>
          <a:custGeom>
            <a:avLst/>
            <a:gdLst/>
            <a:ahLst/>
            <a:cxnLst/>
            <a:rect l="l" t="t" r="r" b="b"/>
            <a:pathLst>
              <a:path w="6267776" h="6498283">
                <a:moveTo>
                  <a:pt x="0" y="0"/>
                </a:moveTo>
                <a:lnTo>
                  <a:pt x="6267776" y="0"/>
                </a:lnTo>
                <a:lnTo>
                  <a:pt x="6267776" y="6498283"/>
                </a:lnTo>
                <a:lnTo>
                  <a:pt x="0" y="6498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8" b="-427"/>
            </a:stretch>
          </a:blipFill>
          <a:ln w="9525" cap="sq">
            <a:solidFill>
              <a:srgbClr val="02875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136" y="964114"/>
            <a:ext cx="610372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5199" b="1" spc="48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  <a:r>
              <a:rPr lang="en-US" sz="5199" b="1" spc="48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percentage of Churn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982" y="3800377"/>
            <a:ext cx="930071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6239"/>
              </a:lnSpc>
              <a:spcBef>
                <a:spcPct val="0"/>
              </a:spcBef>
              <a:buFont typeface="Arial"/>
              <a:buChar char="•"/>
            </a:pPr>
            <a:r>
              <a:rPr lang="en-US" sz="5199" u="none" strike="noStrike" spc="4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We have an issue where over </a:t>
            </a:r>
            <a:r>
              <a:rPr lang="en-US" sz="5199" b="1" u="none" strike="noStrike" spc="48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25%</a:t>
            </a:r>
            <a:r>
              <a:rPr lang="en-US" sz="5199" u="none" strike="noStrike" spc="48">
                <a:solidFill>
                  <a:srgbClr val="336DA8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5199" u="none" strike="noStrike" spc="4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of our customers </a:t>
            </a:r>
            <a:r>
              <a:rPr lang="en-US" sz="5199" b="1" u="none" strike="noStrike" spc="48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</a:t>
            </a:r>
            <a:r>
              <a:rPr lang="en-US" sz="5199" u="none" strike="noStrike" spc="4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3032" y="2079956"/>
            <a:ext cx="9075257" cy="6926410"/>
          </a:xfrm>
          <a:custGeom>
            <a:avLst/>
            <a:gdLst/>
            <a:ahLst/>
            <a:cxnLst/>
            <a:rect l="l" t="t" r="r" b="b"/>
            <a:pathLst>
              <a:path w="9075257" h="6926410">
                <a:moveTo>
                  <a:pt x="0" y="0"/>
                </a:moveTo>
                <a:lnTo>
                  <a:pt x="9075256" y="0"/>
                </a:lnTo>
                <a:lnTo>
                  <a:pt x="9075256" y="6926409"/>
                </a:lnTo>
                <a:lnTo>
                  <a:pt x="0" y="692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945" b="-20112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61284" y="9516023"/>
            <a:ext cx="699135" cy="647885"/>
            <a:chOff x="0" y="0"/>
            <a:chExt cx="932180" cy="863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63208" y="3838575"/>
            <a:ext cx="819741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Nearly </a:t>
            </a:r>
            <a:r>
              <a:rPr lang="en-US" sz="4295" b="1" spc="40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42%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of </a:t>
            </a:r>
            <a:r>
              <a:rPr lang="en-US" sz="4295" b="1" spc="4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Fiberoptic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customers have </a:t>
            </a:r>
            <a:r>
              <a:rPr lang="en-US" sz="4295" b="1" spc="40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05870" y="775683"/>
            <a:ext cx="881014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c</a:t>
            </a: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ustomer by internet 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374623" y="1437001"/>
            <a:ext cx="13461851" cy="6528998"/>
          </a:xfrm>
          <a:custGeom>
            <a:avLst/>
            <a:gdLst/>
            <a:ahLst/>
            <a:cxnLst/>
            <a:rect l="l" t="t" r="r" b="b"/>
            <a:pathLst>
              <a:path w="13461851" h="6528998">
                <a:moveTo>
                  <a:pt x="0" y="0"/>
                </a:moveTo>
                <a:lnTo>
                  <a:pt x="13461851" y="0"/>
                </a:lnTo>
                <a:lnTo>
                  <a:pt x="13461851" y="6528998"/>
                </a:lnTo>
                <a:lnTo>
                  <a:pt x="0" y="6528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97915" y="7956474"/>
            <a:ext cx="1074480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Nearly </a:t>
            </a:r>
            <a:r>
              <a:rPr lang="en-US" sz="4295" b="1" spc="40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44%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of </a:t>
            </a:r>
            <a:r>
              <a:rPr lang="en-US" sz="4295" b="1" spc="4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ElectronicCheck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customers have </a:t>
            </a:r>
            <a:r>
              <a:rPr lang="en-US" sz="4295" b="1" spc="40">
                <a:solidFill>
                  <a:srgbClr val="BE1E2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1691" y="446401"/>
            <a:ext cx="899850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c</a:t>
            </a: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ustomer by PaymentMethod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196650" y="1891352"/>
            <a:ext cx="8350900" cy="7177633"/>
          </a:xfrm>
          <a:custGeom>
            <a:avLst/>
            <a:gdLst/>
            <a:ahLst/>
            <a:cxnLst/>
            <a:rect l="l" t="t" r="r" b="b"/>
            <a:pathLst>
              <a:path w="8350900" h="7177633">
                <a:moveTo>
                  <a:pt x="0" y="0"/>
                </a:moveTo>
                <a:lnTo>
                  <a:pt x="8350900" y="0"/>
                </a:lnTo>
                <a:lnTo>
                  <a:pt x="8350900" y="7177633"/>
                </a:lnTo>
                <a:lnTo>
                  <a:pt x="0" y="717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83267" y="775683"/>
            <a:ext cx="10455355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Distribution of Customer by paperless billing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0221" y="3742307"/>
            <a:ext cx="7878989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4"/>
              </a:lnSpc>
            </a:pPr>
            <a:r>
              <a:rPr lang="en-US" sz="4295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Nearly </a:t>
            </a:r>
            <a:r>
              <a:rPr lang="en-US" sz="4295" b="1" spc="38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33%</a:t>
            </a:r>
            <a:r>
              <a:rPr lang="en-US" sz="4295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of people using  </a:t>
            </a:r>
            <a:r>
              <a:rPr lang="en-US" sz="4295" b="1" spc="3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paperless billing</a:t>
            </a:r>
            <a:r>
              <a:rPr lang="en-US" sz="4295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customers </a:t>
            </a:r>
          </a:p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have </a:t>
            </a:r>
            <a:r>
              <a:rPr lang="en-US" sz="4295" b="1" spc="40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</a:t>
            </a:r>
            <a:r>
              <a:rPr lang="en-US" sz="4295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58841" y="1607212"/>
            <a:ext cx="10226518" cy="7708238"/>
          </a:xfrm>
          <a:custGeom>
            <a:avLst/>
            <a:gdLst/>
            <a:ahLst/>
            <a:cxnLst/>
            <a:rect l="l" t="t" r="r" b="b"/>
            <a:pathLst>
              <a:path w="10226518" h="7708238">
                <a:moveTo>
                  <a:pt x="0" y="0"/>
                </a:moveTo>
                <a:lnTo>
                  <a:pt x="10226518" y="0"/>
                </a:lnTo>
                <a:lnTo>
                  <a:pt x="10226518" y="7708238"/>
                </a:lnTo>
                <a:lnTo>
                  <a:pt x="0" y="7708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4434" y="3636317"/>
            <a:ext cx="8073566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Nearly </a:t>
            </a:r>
            <a:r>
              <a:rPr lang="en-US" sz="4299" b="1" spc="38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41%</a:t>
            </a:r>
            <a:r>
              <a:rPr lang="en-US" sz="4299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of customers don’t  have </a:t>
            </a:r>
            <a:r>
              <a:rPr lang="en-US" sz="4299" b="1" spc="3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OnlineSecurity</a:t>
            </a:r>
            <a:r>
              <a:rPr lang="en-US" sz="4299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have </a:t>
            </a:r>
            <a:r>
              <a:rPr lang="en-US" sz="4299" b="1" spc="40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</a:t>
            </a:r>
            <a:r>
              <a:rPr lang="en-US" sz="4299" b="1" spc="4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15824" y="775683"/>
            <a:ext cx="859024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c</a:t>
            </a: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ustomer by OnlineSecurity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305422" y="1714683"/>
            <a:ext cx="10653233" cy="7543617"/>
          </a:xfrm>
          <a:custGeom>
            <a:avLst/>
            <a:gdLst/>
            <a:ahLst/>
            <a:cxnLst/>
            <a:rect l="l" t="t" r="r" b="b"/>
            <a:pathLst>
              <a:path w="10653233" h="7543617">
                <a:moveTo>
                  <a:pt x="0" y="0"/>
                </a:moveTo>
                <a:lnTo>
                  <a:pt x="10653233" y="0"/>
                </a:lnTo>
                <a:lnTo>
                  <a:pt x="10653233" y="7543617"/>
                </a:lnTo>
                <a:lnTo>
                  <a:pt x="0" y="754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0" b="-3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3120" y="699319"/>
            <a:ext cx="836175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</a:t>
            </a: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Customer by PhoneService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07681" y="3838575"/>
            <a:ext cx="708645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Nearly </a:t>
            </a:r>
            <a:r>
              <a:rPr lang="en-US" sz="4299" b="1" spc="38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26%</a:t>
            </a:r>
            <a:r>
              <a:rPr lang="en-US" sz="4299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of customers   have </a:t>
            </a:r>
            <a:r>
              <a:rPr lang="en-US" sz="4299" b="1" spc="3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phone service </a:t>
            </a:r>
            <a:r>
              <a:rPr lang="en-US" sz="4299" spc="3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have </a:t>
            </a:r>
            <a:r>
              <a:rPr lang="en-US" sz="4299" b="1" spc="40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</a:t>
            </a:r>
            <a:r>
              <a:rPr lang="en-US" sz="4299" b="1" spc="4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505721" y="1955102"/>
            <a:ext cx="17382556" cy="5062670"/>
          </a:xfrm>
          <a:custGeom>
            <a:avLst/>
            <a:gdLst/>
            <a:ahLst/>
            <a:cxnLst/>
            <a:rect l="l" t="t" r="r" b="b"/>
            <a:pathLst>
              <a:path w="17382556" h="5062670">
                <a:moveTo>
                  <a:pt x="0" y="0"/>
                </a:moveTo>
                <a:lnTo>
                  <a:pt x="17382556" y="0"/>
                </a:lnTo>
                <a:lnTo>
                  <a:pt x="17382556" y="5062669"/>
                </a:lnTo>
                <a:lnTo>
                  <a:pt x="0" y="5062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4288" cap="sq">
            <a:solidFill>
              <a:srgbClr val="02875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196" y="7520915"/>
            <a:ext cx="1748841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4"/>
              </a:lnSpc>
              <a:spcBef>
                <a:spcPct val="0"/>
              </a:spcBef>
            </a:pPr>
            <a:r>
              <a:rPr lang="en-US" sz="4328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pie charts indicate that </a:t>
            </a:r>
            <a:r>
              <a:rPr lang="en-US" sz="4328" b="1" spc="40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</a:t>
            </a:r>
            <a:r>
              <a:rPr lang="en-US" sz="4328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increases with </a:t>
            </a:r>
            <a:r>
              <a:rPr lang="en-US" sz="4328" b="1" spc="4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short-term</a:t>
            </a:r>
            <a:r>
              <a:rPr lang="en-US" sz="4328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contracts, reaching nearly </a:t>
            </a:r>
            <a:r>
              <a:rPr lang="en-US" sz="4328" b="1" spc="40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42%</a:t>
            </a:r>
            <a:r>
              <a:rPr lang="en-US" sz="4328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, while it decreases significantly for </a:t>
            </a:r>
            <a:r>
              <a:rPr lang="en-US" sz="4328" b="1" spc="4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two-year</a:t>
            </a:r>
            <a:r>
              <a:rPr lang="en-US" sz="4328" spc="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contracts.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2974" y="697078"/>
            <a:ext cx="1322374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the relation between the contract period and and churn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167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873530" y="3585801"/>
            <a:ext cx="2437592" cy="2371113"/>
          </a:xfrm>
          <a:custGeom>
            <a:avLst/>
            <a:gdLst/>
            <a:ahLst/>
            <a:cxnLst/>
            <a:rect l="l" t="t" r="r" b="b"/>
            <a:pathLst>
              <a:path w="2437592" h="2371113">
                <a:moveTo>
                  <a:pt x="0" y="0"/>
                </a:moveTo>
                <a:lnTo>
                  <a:pt x="2437593" y="0"/>
                </a:lnTo>
                <a:lnTo>
                  <a:pt x="243759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035915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823563"/>
            <a:ext cx="16230600" cy="263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5302" b="1">
                <a:solidFill>
                  <a:srgbClr val="1869A6"/>
                </a:solidFill>
                <a:latin typeface="Arimo Bold"/>
                <a:ea typeface="Arimo Bold"/>
                <a:cs typeface="Arimo Bold"/>
                <a:sym typeface="Arimo Bold"/>
              </a:rPr>
              <a:t>Team members :</a:t>
            </a:r>
          </a:p>
          <a:p>
            <a:pPr algn="ctr">
              <a:lnSpc>
                <a:spcPts val="6723"/>
              </a:lnSpc>
            </a:pPr>
            <a:r>
              <a:rPr lang="en-US" sz="4802">
                <a:solidFill>
                  <a:srgbClr val="0D0B0D"/>
                </a:solidFill>
                <a:latin typeface="Arimo"/>
                <a:ea typeface="Arimo"/>
                <a:cs typeface="Arimo"/>
                <a:sym typeface="Arimo"/>
              </a:rPr>
              <a:t>Ali Abdelsalam - </a:t>
            </a:r>
            <a:r>
              <a:rPr lang="en-US" sz="480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Walid Abdelhameed - Abdelrahman Gamal Mohamed Osama - Ahlam Mohamed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4762" y="550364"/>
            <a:ext cx="7215127" cy="155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 Who are we?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33172" y="2436896"/>
            <a:ext cx="9318306" cy="1160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1" dirty="0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 science final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dash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781507" y="2079955"/>
            <a:ext cx="8169907" cy="6950721"/>
          </a:xfrm>
          <a:custGeom>
            <a:avLst/>
            <a:gdLst/>
            <a:ahLst/>
            <a:cxnLst/>
            <a:rect l="l" t="t" r="r" b="b"/>
            <a:pathLst>
              <a:path w="8169907" h="6950721">
                <a:moveTo>
                  <a:pt x="0" y="0"/>
                </a:moveTo>
                <a:lnTo>
                  <a:pt x="8169907" y="0"/>
                </a:lnTo>
                <a:lnTo>
                  <a:pt x="8169907" y="6950721"/>
                </a:lnTo>
                <a:lnTo>
                  <a:pt x="0" y="695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0" t="-563" b="-563"/>
            </a:stretch>
          </a:blipFill>
          <a:ln w="9525" cap="sq">
            <a:solidFill>
              <a:srgbClr val="04775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29676" y="3721119"/>
            <a:ext cx="8769586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7" lvl="1" indent="-485773" algn="l">
              <a:lnSpc>
                <a:spcPts val="5399"/>
              </a:lnSpc>
              <a:buFont typeface="Arial"/>
              <a:buChar char="•"/>
            </a:pPr>
            <a:r>
              <a:rPr lang="en-US" sz="4499" spc="4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Customers with </a:t>
            </a:r>
            <a:r>
              <a:rPr lang="en-US" sz="4499" b="1" spc="4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low monthly </a:t>
            </a:r>
            <a:r>
              <a:rPr lang="en-US" sz="4499" spc="4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charges tend to </a:t>
            </a:r>
            <a:r>
              <a:rPr lang="en-US" sz="4499" b="1" spc="4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stay</a:t>
            </a:r>
            <a:r>
              <a:rPr lang="en-US" sz="4499" spc="4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, while those with charges around </a:t>
            </a:r>
            <a:r>
              <a:rPr lang="en-US" sz="4499" b="1" spc="42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$70-$100</a:t>
            </a:r>
            <a:r>
              <a:rPr lang="en-US" sz="4499" spc="4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may experience higher </a:t>
            </a:r>
            <a:r>
              <a:rPr lang="en-US" sz="4499" b="1" spc="42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</a:t>
            </a:r>
            <a:r>
              <a:rPr lang="en-US" sz="4499" spc="4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rates.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88359" y="964114"/>
            <a:ext cx="932610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9"/>
              </a:lnSpc>
              <a:spcBef>
                <a:spcPct val="0"/>
              </a:spcBef>
            </a:pPr>
            <a:r>
              <a:rPr lang="en-US" sz="5199" b="1" u="none" strike="noStrike" spc="48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Distribution of  MonthlyCharges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980580"/>
            <a:ext cx="7886701" cy="6999176"/>
          </a:xfrm>
          <a:custGeom>
            <a:avLst/>
            <a:gdLst/>
            <a:ahLst/>
            <a:cxnLst/>
            <a:rect l="l" t="t" r="r" b="b"/>
            <a:pathLst>
              <a:path w="7886701" h="6999176">
                <a:moveTo>
                  <a:pt x="0" y="0"/>
                </a:moveTo>
                <a:lnTo>
                  <a:pt x="7886701" y="0"/>
                </a:lnTo>
                <a:lnTo>
                  <a:pt x="7886701" y="6999176"/>
                </a:lnTo>
                <a:lnTo>
                  <a:pt x="0" y="69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0" r="-930"/>
            </a:stretch>
          </a:blipFill>
          <a:ln w="9525" cap="sq">
            <a:solidFill>
              <a:srgbClr val="02875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327239" y="2538847"/>
            <a:ext cx="833179" cy="977076"/>
          </a:xfrm>
          <a:custGeom>
            <a:avLst/>
            <a:gdLst/>
            <a:ahLst/>
            <a:cxnLst/>
            <a:rect l="l" t="t" r="r" b="b"/>
            <a:pathLst>
              <a:path w="833179" h="977076">
                <a:moveTo>
                  <a:pt x="0" y="0"/>
                </a:moveTo>
                <a:lnTo>
                  <a:pt x="833180" y="0"/>
                </a:lnTo>
                <a:lnTo>
                  <a:pt x="833180" y="977076"/>
                </a:lnTo>
                <a:lnTo>
                  <a:pt x="0" y="977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9220946" y="3515923"/>
            <a:ext cx="1051822" cy="1627577"/>
          </a:xfrm>
          <a:custGeom>
            <a:avLst/>
            <a:gdLst/>
            <a:ahLst/>
            <a:cxnLst/>
            <a:rect l="l" t="t" r="r" b="b"/>
            <a:pathLst>
              <a:path w="1051822" h="1627577">
                <a:moveTo>
                  <a:pt x="1051821" y="0"/>
                </a:moveTo>
                <a:lnTo>
                  <a:pt x="0" y="0"/>
                </a:lnTo>
                <a:lnTo>
                  <a:pt x="0" y="1627577"/>
                </a:lnTo>
                <a:lnTo>
                  <a:pt x="1051821" y="1627577"/>
                </a:lnTo>
                <a:lnTo>
                  <a:pt x="105182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582265" y="9672638"/>
            <a:ext cx="245717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749" b="1" u="none" strike="noStrike" spc="25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96222" y="651858"/>
            <a:ext cx="604944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9"/>
              </a:lnSpc>
              <a:spcBef>
                <a:spcPct val="0"/>
              </a:spcBef>
            </a:pPr>
            <a:r>
              <a:rPr lang="en-US" sz="5199" b="1" u="none" strike="noStrike" spc="48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Distribution of tenure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7223" y="2868223"/>
            <a:ext cx="702873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0" lvl="1" indent="-453385" algn="ctr">
              <a:lnSpc>
                <a:spcPts val="5039"/>
              </a:lnSpc>
              <a:buFont typeface="Arial"/>
              <a:buChar char="•"/>
            </a:pPr>
            <a:r>
              <a:rPr lang="en-US" sz="4199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Number of months </a:t>
            </a:r>
            <a:r>
              <a:rPr lang="en-US" sz="4199" b="1" spc="39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increase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77567" y="4194293"/>
            <a:ext cx="579450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199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Customer churn  percentage </a:t>
            </a:r>
            <a:r>
              <a:rPr lang="en-US" sz="4199" b="1" spc="39">
                <a:solidFill>
                  <a:srgbClr val="BE1E2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decrease</a:t>
            </a:r>
            <a:r>
              <a:rPr lang="en-US" sz="4199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</p:txBody>
      </p:sp>
      <p:sp>
        <p:nvSpPr>
          <p:cNvPr id="16" name="Freeform 16"/>
          <p:cNvSpPr/>
          <p:nvPr/>
        </p:nvSpPr>
        <p:spPr>
          <a:xfrm rot="-10800000">
            <a:off x="16327239" y="4503092"/>
            <a:ext cx="833179" cy="977076"/>
          </a:xfrm>
          <a:custGeom>
            <a:avLst/>
            <a:gdLst/>
            <a:ahLst/>
            <a:cxnLst/>
            <a:rect l="l" t="t" r="r" b="b"/>
            <a:pathLst>
              <a:path w="833179" h="977076">
                <a:moveTo>
                  <a:pt x="0" y="0"/>
                </a:moveTo>
                <a:lnTo>
                  <a:pt x="833180" y="0"/>
                </a:lnTo>
                <a:lnTo>
                  <a:pt x="833180" y="977076"/>
                </a:lnTo>
                <a:lnTo>
                  <a:pt x="0" y="977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220945" y="6461243"/>
            <a:ext cx="7594089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During the </a:t>
            </a:r>
            <a:r>
              <a:rPr lang="en-US" sz="4200" b="1" spc="3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initial 1 year</a:t>
            </a:r>
            <a:r>
              <a:rPr lang="en-US" sz="4200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, customers are likely to </a:t>
            </a:r>
            <a:r>
              <a:rPr lang="en-US" sz="4200" b="1" spc="39">
                <a:solidFill>
                  <a:srgbClr val="BE1E2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disengage </a:t>
            </a:r>
            <a:r>
              <a:rPr lang="en-US" sz="4200" spc="3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from the company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822584" y="1863406"/>
            <a:ext cx="8713417" cy="7394894"/>
          </a:xfrm>
          <a:custGeom>
            <a:avLst/>
            <a:gdLst/>
            <a:ahLst/>
            <a:cxnLst/>
            <a:rect l="l" t="t" r="r" b="b"/>
            <a:pathLst>
              <a:path w="8713417" h="7394894">
                <a:moveTo>
                  <a:pt x="0" y="0"/>
                </a:moveTo>
                <a:lnTo>
                  <a:pt x="8713417" y="0"/>
                </a:lnTo>
                <a:lnTo>
                  <a:pt x="8713417" y="7394894"/>
                </a:lnTo>
                <a:lnTo>
                  <a:pt x="0" y="73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4" b="-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4252" y="3715603"/>
            <a:ext cx="7535048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Customers</a:t>
            </a:r>
            <a:r>
              <a:rPr lang="en-US" sz="3800" b="1" spc="3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without dependents</a:t>
            </a:r>
            <a:r>
              <a:rPr lang="en-US" sz="3800" spc="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b="1" spc="35">
                <a:solidFill>
                  <a:srgbClr val="02875C"/>
                </a:solidFill>
                <a:latin typeface="Arimo Bold"/>
                <a:ea typeface="Arimo Bold"/>
                <a:cs typeface="Arimo Bold"/>
                <a:sym typeface="Arimo Bold"/>
              </a:rPr>
              <a:t>39%</a:t>
            </a:r>
            <a:r>
              <a:rPr lang="en-US" sz="3800" spc="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have a higher </a:t>
            </a:r>
            <a:r>
              <a:rPr lang="en-US" sz="3800" b="1" spc="35">
                <a:solidFill>
                  <a:srgbClr val="FF0000"/>
                </a:solidFill>
                <a:latin typeface="Arimo Bold"/>
                <a:ea typeface="Arimo Bold"/>
                <a:cs typeface="Arimo Bold"/>
                <a:sym typeface="Arimo Bold"/>
              </a:rPr>
              <a:t>churn</a:t>
            </a:r>
            <a:r>
              <a:rPr lang="en-US" sz="3800" spc="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rate compared to those with dependents.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1366" y="699319"/>
            <a:ext cx="786526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customer</a:t>
            </a: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by dependents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669436" y="1695568"/>
            <a:ext cx="8634325" cy="7562732"/>
          </a:xfrm>
          <a:custGeom>
            <a:avLst/>
            <a:gdLst/>
            <a:ahLst/>
            <a:cxnLst/>
            <a:rect l="l" t="t" r="r" b="b"/>
            <a:pathLst>
              <a:path w="8634325" h="7562732">
                <a:moveTo>
                  <a:pt x="0" y="0"/>
                </a:moveTo>
                <a:lnTo>
                  <a:pt x="8634325" y="0"/>
                </a:lnTo>
                <a:lnTo>
                  <a:pt x="8634325" y="7562732"/>
                </a:lnTo>
                <a:lnTo>
                  <a:pt x="0" y="7562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8599" y="3943409"/>
            <a:ext cx="850553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4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nearly</a:t>
            </a:r>
            <a:r>
              <a:rPr lang="en-US" sz="5000" b="1" spc="4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  <a:r>
              <a:rPr lang="en-US" sz="5000" b="1" spc="46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23%</a:t>
            </a:r>
            <a:r>
              <a:rPr lang="en-US" sz="5000" b="1" spc="4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of Juniors</a:t>
            </a:r>
            <a:r>
              <a:rPr lang="en-US" sz="5000" spc="4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are more likely to </a:t>
            </a:r>
            <a:r>
              <a:rPr lang="en-US" sz="5000" b="1" spc="46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17770" y="699319"/>
            <a:ext cx="825246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4400" b="1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Churned customer</a:t>
            </a:r>
            <a:r>
              <a:rPr lang="en-US" sz="4400" b="1" u="none" strike="noStrike" spc="41">
                <a:solidFill>
                  <a:srgbClr val="336E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by SeniorCitizen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721749" y="1463840"/>
            <a:ext cx="12844502" cy="7455986"/>
          </a:xfrm>
          <a:custGeom>
            <a:avLst/>
            <a:gdLst/>
            <a:ahLst/>
            <a:cxnLst/>
            <a:rect l="l" t="t" r="r" b="b"/>
            <a:pathLst>
              <a:path w="12844502" h="7455986">
                <a:moveTo>
                  <a:pt x="0" y="0"/>
                </a:moveTo>
                <a:lnTo>
                  <a:pt x="12844502" y="0"/>
                </a:lnTo>
                <a:lnTo>
                  <a:pt x="12844502" y="7455986"/>
                </a:lnTo>
                <a:lnTo>
                  <a:pt x="0" y="7455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" b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390469" y="8987907"/>
            <a:ext cx="520471" cy="520471"/>
          </a:xfrm>
          <a:custGeom>
            <a:avLst/>
            <a:gdLst/>
            <a:ahLst/>
            <a:cxnLst/>
            <a:rect l="l" t="t" r="r" b="b"/>
            <a:pathLst>
              <a:path w="520471" h="520471">
                <a:moveTo>
                  <a:pt x="0" y="0"/>
                </a:moveTo>
                <a:lnTo>
                  <a:pt x="520471" y="0"/>
                </a:lnTo>
                <a:lnTo>
                  <a:pt x="520471" y="520471"/>
                </a:lnTo>
                <a:lnTo>
                  <a:pt x="0" y="5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494620" y="9640241"/>
            <a:ext cx="4444640" cy="30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41"/>
              </a:lnSpc>
            </a:pPr>
            <a:r>
              <a:rPr lang="en-US" sz="2034" spc="19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4320" y="8898419"/>
            <a:ext cx="82193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9"/>
              </a:lnSpc>
              <a:spcBef>
                <a:spcPct val="0"/>
              </a:spcBef>
            </a:pPr>
            <a:r>
              <a:rPr lang="en-US" sz="3457" b="1" u="sng" spc="32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  <a:hlinkClick r:id="rId8" tooltip="https://app.powerbi.com/view?r=eyJrIjoiZTYxYTVjNWUtZDljNS00MjlmLTk2Y2YtOTM2ZjUwYmEzZWVlIiwidCI6IjhmY2Y0Y2Q5LTJmZTQtNDU3MS04NDMxLWIxN2MzZjI5ZWZiMyJ9"/>
              </a:rPr>
              <a:t>Click here to show the Interactive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3621" y="606590"/>
            <a:ext cx="466075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3"/>
              </a:lnSpc>
              <a:spcBef>
                <a:spcPct val="0"/>
              </a:spcBef>
            </a:pPr>
            <a:r>
              <a:rPr lang="en-US" sz="5569" b="1" u="none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305692" y="1451958"/>
            <a:ext cx="13692645" cy="6868877"/>
          </a:xfrm>
          <a:custGeom>
            <a:avLst/>
            <a:gdLst/>
            <a:ahLst/>
            <a:cxnLst/>
            <a:rect l="l" t="t" r="r" b="b"/>
            <a:pathLst>
              <a:path w="13692645" h="6868877">
                <a:moveTo>
                  <a:pt x="0" y="0"/>
                </a:moveTo>
                <a:lnTo>
                  <a:pt x="13692645" y="0"/>
                </a:lnTo>
                <a:lnTo>
                  <a:pt x="13692645" y="6868877"/>
                </a:lnTo>
                <a:lnTo>
                  <a:pt x="0" y="6868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318612" y="8803529"/>
            <a:ext cx="374475" cy="374475"/>
          </a:xfrm>
          <a:custGeom>
            <a:avLst/>
            <a:gdLst/>
            <a:ahLst/>
            <a:cxnLst/>
            <a:rect l="l" t="t" r="r" b="b"/>
            <a:pathLst>
              <a:path w="374475" h="374475">
                <a:moveTo>
                  <a:pt x="0" y="0"/>
                </a:moveTo>
                <a:lnTo>
                  <a:pt x="374475" y="0"/>
                </a:lnTo>
                <a:lnTo>
                  <a:pt x="374475" y="374475"/>
                </a:lnTo>
                <a:lnTo>
                  <a:pt x="0" y="374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305692" y="8338213"/>
            <a:ext cx="1978393" cy="669932"/>
          </a:xfrm>
          <a:custGeom>
            <a:avLst/>
            <a:gdLst/>
            <a:ahLst/>
            <a:cxnLst/>
            <a:rect l="l" t="t" r="r" b="b"/>
            <a:pathLst>
              <a:path w="1978393" h="669932">
                <a:moveTo>
                  <a:pt x="0" y="0"/>
                </a:moveTo>
                <a:lnTo>
                  <a:pt x="1978393" y="0"/>
                </a:lnTo>
                <a:lnTo>
                  <a:pt x="1978393" y="669932"/>
                </a:lnTo>
                <a:lnTo>
                  <a:pt x="0" y="669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4959" y="440076"/>
            <a:ext cx="899656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Home Page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01093" y="8663654"/>
            <a:ext cx="49175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9"/>
              </a:lnSpc>
              <a:spcBef>
                <a:spcPct val="0"/>
              </a:spcBef>
            </a:pPr>
            <a:r>
              <a:rPr lang="en-US" sz="3457" b="1" u="sng" strike="noStrike" spc="32">
                <a:solidFill>
                  <a:srgbClr val="FF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  <a:hlinkClick r:id="rId9" tooltip="https://telecomcustomerchurn-ali-waleed-osama-ahlam-gemy.streamlit.app"/>
              </a:rPr>
              <a:t>Click here to show the app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996682" y="591668"/>
            <a:ext cx="6294636" cy="1240638"/>
            <a:chOff x="0" y="0"/>
            <a:chExt cx="8392848" cy="16541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92795" cy="1654175"/>
            </a:xfrm>
            <a:custGeom>
              <a:avLst/>
              <a:gdLst/>
              <a:ahLst/>
              <a:cxnLst/>
              <a:rect l="l" t="t" r="r" b="b"/>
              <a:pathLst>
                <a:path w="8392795" h="1654175">
                  <a:moveTo>
                    <a:pt x="0" y="0"/>
                  </a:moveTo>
                  <a:lnTo>
                    <a:pt x="8392795" y="0"/>
                  </a:lnTo>
                  <a:lnTo>
                    <a:pt x="8392795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9220946" y="2562844"/>
            <a:ext cx="8887104" cy="3702880"/>
          </a:xfrm>
          <a:custGeom>
            <a:avLst/>
            <a:gdLst/>
            <a:ahLst/>
            <a:cxnLst/>
            <a:rect l="l" t="t" r="r" b="b"/>
            <a:pathLst>
              <a:path w="8887104" h="3702880">
                <a:moveTo>
                  <a:pt x="0" y="0"/>
                </a:moveTo>
                <a:lnTo>
                  <a:pt x="8887104" y="0"/>
                </a:lnTo>
                <a:lnTo>
                  <a:pt x="8887104" y="3702880"/>
                </a:lnTo>
                <a:lnTo>
                  <a:pt x="0" y="370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12042" y="2562844"/>
            <a:ext cx="8707506" cy="3702880"/>
          </a:xfrm>
          <a:custGeom>
            <a:avLst/>
            <a:gdLst/>
            <a:ahLst/>
            <a:cxnLst/>
            <a:rect l="l" t="t" r="r" b="b"/>
            <a:pathLst>
              <a:path w="8707506" h="3702880">
                <a:moveTo>
                  <a:pt x="0" y="0"/>
                </a:moveTo>
                <a:lnTo>
                  <a:pt x="8707506" y="0"/>
                </a:lnTo>
                <a:lnTo>
                  <a:pt x="8707506" y="3702880"/>
                </a:lnTo>
                <a:lnTo>
                  <a:pt x="0" y="370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02" r="-85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73628" y="811937"/>
            <a:ext cx="629463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5299" b="1" spc="49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Life application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3276" y="6999149"/>
            <a:ext cx="15112543" cy="133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3"/>
              </a:lnSpc>
            </a:pPr>
            <a:r>
              <a:rPr lang="en-US" sz="3455" b="1">
                <a:solidFill>
                  <a:srgbClr val="336DA8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</a:p>
          <a:p>
            <a:pPr algn="ctr">
              <a:lnSpc>
                <a:spcPts val="3283"/>
              </a:lnSpc>
            </a:pPr>
            <a:r>
              <a:rPr lang="en-US" sz="28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The application shows predictions from multiple models, choosing the most common result to improve churn prediction reliability.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21117" y="973639"/>
            <a:ext cx="14045766" cy="8526830"/>
          </a:xfrm>
          <a:custGeom>
            <a:avLst/>
            <a:gdLst/>
            <a:ahLst/>
            <a:cxnLst/>
            <a:rect l="l" t="t" r="r" b="b"/>
            <a:pathLst>
              <a:path w="14045766" h="8526830">
                <a:moveTo>
                  <a:pt x="0" y="0"/>
                </a:moveTo>
                <a:lnTo>
                  <a:pt x="14045766" y="0"/>
                </a:lnTo>
                <a:lnTo>
                  <a:pt x="14045766" y="8526830"/>
                </a:lnTo>
                <a:lnTo>
                  <a:pt x="0" y="8526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5" r="-875" b="-14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473248" y="7838647"/>
            <a:ext cx="1682905" cy="986603"/>
          </a:xfrm>
          <a:custGeom>
            <a:avLst/>
            <a:gdLst/>
            <a:ahLst/>
            <a:cxnLst/>
            <a:rect l="l" t="t" r="r" b="b"/>
            <a:pathLst>
              <a:path w="1682905" h="986603">
                <a:moveTo>
                  <a:pt x="0" y="0"/>
                </a:moveTo>
                <a:lnTo>
                  <a:pt x="1682904" y="0"/>
                </a:lnTo>
                <a:lnTo>
                  <a:pt x="1682904" y="986603"/>
                </a:lnTo>
                <a:lnTo>
                  <a:pt x="0" y="986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73254" y="4668977"/>
            <a:ext cx="6941492" cy="162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04"/>
              </a:lnSpc>
              <a:spcBef>
                <a:spcPct val="0"/>
              </a:spcBef>
            </a:pPr>
            <a:r>
              <a:rPr lang="en-US" sz="10586" b="1" spc="99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Suggestions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13118322" y="2371840"/>
            <a:ext cx="4325888" cy="6224300"/>
          </a:xfrm>
          <a:custGeom>
            <a:avLst/>
            <a:gdLst/>
            <a:ahLst/>
            <a:cxnLst/>
            <a:rect l="l" t="t" r="r" b="b"/>
            <a:pathLst>
              <a:path w="4325888" h="6224300">
                <a:moveTo>
                  <a:pt x="0" y="0"/>
                </a:moveTo>
                <a:lnTo>
                  <a:pt x="4325888" y="0"/>
                </a:lnTo>
                <a:lnTo>
                  <a:pt x="4325888" y="6224300"/>
                </a:lnTo>
                <a:lnTo>
                  <a:pt x="0" y="622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1756" y="2371840"/>
            <a:ext cx="4325888" cy="6224300"/>
          </a:xfrm>
          <a:custGeom>
            <a:avLst/>
            <a:gdLst/>
            <a:ahLst/>
            <a:cxnLst/>
            <a:rect l="l" t="t" r="r" b="b"/>
            <a:pathLst>
              <a:path w="4325888" h="6224300">
                <a:moveTo>
                  <a:pt x="0" y="0"/>
                </a:moveTo>
                <a:lnTo>
                  <a:pt x="4325888" y="0"/>
                </a:lnTo>
                <a:lnTo>
                  <a:pt x="4325888" y="6224300"/>
                </a:lnTo>
                <a:lnTo>
                  <a:pt x="0" y="622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070077" y="7451894"/>
            <a:ext cx="10147845" cy="84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4247" b="1" spc="416">
                <a:solidFill>
                  <a:srgbClr val="336DA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HOW TO REDUCE CUSTOMER CHURN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6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3668244" y="2079956"/>
            <a:ext cx="4325888" cy="6224300"/>
          </a:xfrm>
          <a:custGeom>
            <a:avLst/>
            <a:gdLst/>
            <a:ahLst/>
            <a:cxnLst/>
            <a:rect l="l" t="t" r="r" b="b"/>
            <a:pathLst>
              <a:path w="4325888" h="6224300">
                <a:moveTo>
                  <a:pt x="0" y="0"/>
                </a:moveTo>
                <a:lnTo>
                  <a:pt x="4325888" y="0"/>
                </a:lnTo>
                <a:lnTo>
                  <a:pt x="4325888" y="6224299"/>
                </a:lnTo>
                <a:lnTo>
                  <a:pt x="0" y="6224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8166" y="638175"/>
            <a:ext cx="1208555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46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Enhancing Services and Customer Experience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079956"/>
            <a:ext cx="16965432" cy="685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Contract promotion: </a:t>
            </a:r>
            <a:r>
              <a:rPr lang="en-US" sz="3799" spc="34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Grap customer attention for best package.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Fiberoptic Quality: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Invest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in high-quality infrastructure and offer retention-focused benefits.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Automated Payments: 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Incentivize 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auto-payment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methods for customer convenience and retention.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Digital Engagement: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Provide interactive,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paperless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statements with 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personalized tips.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Online Security: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Protect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customers with advanced 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security tools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and updated software.</a:t>
            </a:r>
          </a:p>
          <a:p>
            <a:pPr marL="820417" lvl="1" indent="-410209" algn="l">
              <a:lnSpc>
                <a:spcPts val="4559"/>
              </a:lnSpc>
              <a:buFont typeface="Arial"/>
              <a:buChar char="•"/>
            </a:pP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Tailored Pricing: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Offer </a:t>
            </a:r>
            <a:r>
              <a:rPr lang="en-US" sz="3799" b="1" spc="3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flexible bundles</a:t>
            </a:r>
            <a:r>
              <a:rPr lang="en-US" sz="3799" spc="3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and tiered plans for high-usage customers.</a:t>
            </a:r>
          </a:p>
          <a:p>
            <a:pPr algn="l">
              <a:lnSpc>
                <a:spcPts val="4559"/>
              </a:lnSpc>
            </a:pPr>
            <a:endParaRPr lang="en-US" sz="3799" spc="35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976" y="0"/>
            <a:ext cx="17854156" cy="2079956"/>
            <a:chOff x="0" y="0"/>
            <a:chExt cx="23805542" cy="2773274"/>
          </a:xfrm>
        </p:grpSpPr>
        <p:sp>
          <p:nvSpPr>
            <p:cNvPr id="4" name="Freeform 4"/>
            <p:cNvSpPr/>
            <p:nvPr/>
          </p:nvSpPr>
          <p:spPr>
            <a:xfrm>
              <a:off x="21236390" y="660426"/>
              <a:ext cx="2569152" cy="1275518"/>
            </a:xfrm>
            <a:custGeom>
              <a:avLst/>
              <a:gdLst/>
              <a:ahLst/>
              <a:cxnLst/>
              <a:rect l="l" t="t" r="r" b="b"/>
              <a:pathLst>
                <a:path w="2569152" h="1275518">
                  <a:moveTo>
                    <a:pt x="0" y="0"/>
                  </a:moveTo>
                  <a:lnTo>
                    <a:pt x="2569152" y="0"/>
                  </a:lnTo>
                  <a:lnTo>
                    <a:pt x="2569152" y="1275518"/>
                  </a:lnTo>
                  <a:lnTo>
                    <a:pt x="0" y="127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979530" cy="2773274"/>
            </a:xfrm>
            <a:custGeom>
              <a:avLst/>
              <a:gdLst/>
              <a:ahLst/>
              <a:cxnLst/>
              <a:rect l="l" t="t" r="r" b="b"/>
              <a:pathLst>
                <a:path w="2979530" h="2773274">
                  <a:moveTo>
                    <a:pt x="0" y="0"/>
                  </a:moveTo>
                  <a:lnTo>
                    <a:pt x="2979530" y="0"/>
                  </a:lnTo>
                  <a:lnTo>
                    <a:pt x="2979530" y="2773274"/>
                  </a:lnTo>
                  <a:lnTo>
                    <a:pt x="0" y="277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07630" y="569929"/>
            <a:ext cx="4118848" cy="151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b="1">
                <a:solidFill>
                  <a:srgbClr val="0477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48863"/>
            <a:ext cx="15362778" cy="641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Introduction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Project Objective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Dataset Description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Methodologies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Exploratory Data Analysis (EDA) and Visualization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Using Various models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7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Accuracy </a:t>
            </a:r>
          </a:p>
          <a:p>
            <a:pPr marL="1148826" lvl="1" indent="-574413" algn="l">
              <a:lnSpc>
                <a:spcPts val="6385"/>
              </a:lnSpc>
              <a:buFont typeface="Arial"/>
              <a:buChar char="•"/>
            </a:pPr>
            <a:r>
              <a:rPr lang="en-US" sz="5321" spc="49">
                <a:solidFill>
                  <a:srgbClr val="047752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Suggestions  and solutions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6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3668244" y="2079956"/>
            <a:ext cx="4325888" cy="6224300"/>
          </a:xfrm>
          <a:custGeom>
            <a:avLst/>
            <a:gdLst/>
            <a:ahLst/>
            <a:cxnLst/>
            <a:rect l="l" t="t" r="r" b="b"/>
            <a:pathLst>
              <a:path w="4325888" h="6224300">
                <a:moveTo>
                  <a:pt x="0" y="0"/>
                </a:moveTo>
                <a:lnTo>
                  <a:pt x="4325888" y="0"/>
                </a:lnTo>
                <a:lnTo>
                  <a:pt x="4325888" y="6224299"/>
                </a:lnTo>
                <a:lnTo>
                  <a:pt x="0" y="6224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10532" y="638175"/>
            <a:ext cx="1042082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spc="46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Boosting Loyalty and Preventing Churn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818" y="2070431"/>
            <a:ext cx="16230600" cy="661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Loyalty Programs: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Retain long-term customers with personalized rewards.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Support for Seniors: Simplify billing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and provide discounts for </a:t>
            </a: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senior customers.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Re-engage Churned Customers: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Develop strategies to win </a:t>
            </a: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back lost customers.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Customer Feedback: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Continuously gather input to improve services and </a:t>
            </a: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technical support.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 Prevention: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Reduce costs for </a:t>
            </a: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dependents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and offer proactive engagement.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Predictive Analysis: </a:t>
            </a:r>
            <a:r>
              <a:rPr lang="en-US" sz="3999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Prepare solutions for potential business changes.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6177" y="2829791"/>
            <a:ext cx="17567955" cy="15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5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Programming Languages</a:t>
            </a:r>
          </a:p>
          <a:p>
            <a:pPr marL="709793" lvl="1" indent="-354897" algn="l">
              <a:lnSpc>
                <a:spcPts val="3780"/>
              </a:lnSpc>
              <a:buFont typeface="Arial"/>
              <a:buChar char="•"/>
            </a:pPr>
            <a:r>
              <a:rPr lang="en-US" sz="3287" b="1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Python</a:t>
            </a:r>
          </a:p>
          <a:p>
            <a:pPr algn="l">
              <a:lnSpc>
                <a:spcPts val="3780"/>
              </a:lnSpc>
            </a:pPr>
            <a:endParaRPr lang="en-US" sz="3287" b="1">
              <a:solidFill>
                <a:srgbClr val="0D0D0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1073" y="1032474"/>
            <a:ext cx="14286195" cy="89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300" b="1" spc="-38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Programming Languages + Frameworks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6177" y="4449845"/>
            <a:ext cx="17435646" cy="43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Frameworks/Tools: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Scikit-learn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For implementing machine learning models.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Pandas &amp; NumPy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For data manipulation and analysis.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Matplotlib &amp; Seaborn &amp; plotly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For creating visualizations.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Streamlit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For deploying interactive web applications.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Power BI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For creating interactive dashboards.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Github: 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hosting Streamlit page.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Kaggle: 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collection.</a:t>
            </a:r>
          </a:p>
          <a:p>
            <a:pPr marL="704448" lvl="1" indent="-352224" algn="l">
              <a:lnSpc>
                <a:spcPts val="3752"/>
              </a:lnSpc>
              <a:buFont typeface="Arial"/>
              <a:buChar char="•"/>
            </a:pPr>
            <a:r>
              <a:rPr lang="en-US" sz="326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Canva : </a:t>
            </a:r>
            <a:r>
              <a:rPr lang="en-US" sz="326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902994" y="757796"/>
            <a:ext cx="8482013" cy="1240638"/>
            <a:chOff x="0" y="0"/>
            <a:chExt cx="11309350" cy="16541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09279" cy="1654175"/>
            </a:xfrm>
            <a:custGeom>
              <a:avLst/>
              <a:gdLst/>
              <a:ahLst/>
              <a:cxnLst/>
              <a:rect l="l" t="t" r="r" b="b"/>
              <a:pathLst>
                <a:path w="11309279" h="1654175">
                  <a:moveTo>
                    <a:pt x="0" y="0"/>
                  </a:moveTo>
                  <a:lnTo>
                    <a:pt x="11309279" y="0"/>
                  </a:lnTo>
                  <a:lnTo>
                    <a:pt x="11309279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2994" y="1039978"/>
            <a:ext cx="8482013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 b="1" spc="42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List of reports and documentation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4917" y="2992718"/>
            <a:ext cx="2669069" cy="5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4100" b="1" spc="-24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App Link: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917" y="4960711"/>
            <a:ext cx="3779412" cy="5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4100" b="1" spc="-24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Dashboard Link: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4917" y="8219574"/>
            <a:ext cx="3060955" cy="5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4100" b="1" spc="-24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Report Link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64329" y="3026634"/>
            <a:ext cx="542281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648" u="sng" spc="34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https://telecomcustomerchurn-ali-waleed-osama-ahlam-gemy.streamlit.app"/>
              </a:rPr>
              <a:t>click here to go to the app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64329" y="4923267"/>
            <a:ext cx="677004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648" u="sng" spc="34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6" tooltip="https://app.powerbi.com/view?r=eyJrIjoiZTYxYTVjNWUtZDljNS00MjlmLTk2Y2YtOTM2ZjUwYmEzZWVlIiwidCI6IjhmY2Y0Y2Q5LTJmZTQtNDU3MS04NDMxLWIxN2MzZjI5ZWZiMyJ9"/>
              </a:rPr>
              <a:t>click here to go to the Dashboard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64329" y="8133192"/>
            <a:ext cx="56080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648" u="sng" spc="34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7" tooltip="https://www.canva.com/design/DAGUGHxoj2c/z5StyjxjjIHSjKzu1agoRg/view?utm_content=DAGUGHxoj2c&amp;utm_campaign=designshare&amp;utm_medium=link&amp;utm_source=editor"/>
              </a:rPr>
              <a:t>click here to go to the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4917" y="6590142"/>
            <a:ext cx="3779412" cy="5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4100" b="1" spc="-24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Notebook Link: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76634" y="6504417"/>
            <a:ext cx="65454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648" u="sng" spc="34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8" tooltip="https://colab.research.google.com/drive/10bEaV9R41CqgMPf5eBGnsi8S5y1Cmk76"/>
              </a:rPr>
              <a:t>click here to go to the Notebook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57299" y="2815246"/>
            <a:ext cx="431351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65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contact us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7299" y="3862996"/>
            <a:ext cx="13282623" cy="419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5"/>
              </a:lnSpc>
              <a:spcBef>
                <a:spcPct val="0"/>
              </a:spcBef>
            </a:pPr>
            <a:endParaRPr/>
          </a:p>
          <a:p>
            <a:pPr marL="855579" lvl="1" indent="-427789" algn="l">
              <a:lnSpc>
                <a:spcPts val="4755"/>
              </a:lnSpc>
              <a:buFont typeface="Arial"/>
              <a:buChar char="•"/>
            </a:pPr>
            <a:r>
              <a:rPr lang="en-US" sz="3962" spc="35">
                <a:solidFill>
                  <a:srgbClr val="100F0D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Ali Abdelsalam: </a:t>
            </a:r>
            <a:r>
              <a:rPr lang="en-US" sz="3962" u="sng" spc="35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mailto:aliabdsalam2003@gmail.com"/>
              </a:rPr>
              <a:t>aliabdsalam2003@gmail.com</a:t>
            </a:r>
          </a:p>
          <a:p>
            <a:pPr marL="855579" lvl="1" indent="-427789" algn="l">
              <a:lnSpc>
                <a:spcPts val="4755"/>
              </a:lnSpc>
              <a:buFont typeface="Arial"/>
              <a:buChar char="•"/>
            </a:pPr>
            <a:r>
              <a:rPr lang="en-US" sz="3962" spc="35">
                <a:solidFill>
                  <a:srgbClr val="100F0D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Walid Abdelhameed: </a:t>
            </a:r>
            <a:r>
              <a:rPr lang="en-US" sz="3962" u="sng" spc="35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6" tooltip="mailto:waleedabdelhameed43@gmail.com"/>
              </a:rPr>
              <a:t>waleedabdelhameed43@gmail.com</a:t>
            </a:r>
          </a:p>
          <a:p>
            <a:pPr marL="855579" lvl="1" indent="-427789" algn="l">
              <a:lnSpc>
                <a:spcPts val="4755"/>
              </a:lnSpc>
              <a:buFont typeface="Arial"/>
              <a:buChar char="•"/>
            </a:pPr>
            <a:r>
              <a:rPr lang="en-US" sz="3962" spc="35">
                <a:solidFill>
                  <a:srgbClr val="100F0D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Abdelrahman Gamal: </a:t>
            </a:r>
            <a:r>
              <a:rPr lang="en-US" sz="3962" u="sng" spc="35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7" tooltip="mailto:Abdog814@gmail.com"/>
              </a:rPr>
              <a:t>Abdog814@gmail.com</a:t>
            </a:r>
          </a:p>
          <a:p>
            <a:pPr marL="855579" lvl="1" indent="-427789" algn="l">
              <a:lnSpc>
                <a:spcPts val="4755"/>
              </a:lnSpc>
              <a:buFont typeface="Arial"/>
              <a:buChar char="•"/>
            </a:pPr>
            <a:r>
              <a:rPr lang="en-US" sz="3962" spc="35">
                <a:solidFill>
                  <a:srgbClr val="100F0D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Mohamed Osama: </a:t>
            </a:r>
            <a:r>
              <a:rPr lang="en-US" sz="3962" u="sng" spc="35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8" tooltip="mailto:mohamed.osama.hossni@gmail.com"/>
              </a:rPr>
              <a:t>mohamed.osama.hossni@gmail.com</a:t>
            </a:r>
          </a:p>
          <a:p>
            <a:pPr marL="855579" lvl="1" indent="-427789" algn="l">
              <a:lnSpc>
                <a:spcPts val="4755"/>
              </a:lnSpc>
              <a:buFont typeface="Arial"/>
              <a:buChar char="•"/>
            </a:pPr>
            <a:r>
              <a:rPr lang="en-US" sz="3962" spc="35">
                <a:solidFill>
                  <a:srgbClr val="100F0D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Ahlam Mohamed: </a:t>
            </a:r>
            <a:r>
              <a:rPr lang="en-US" sz="3962" u="sng" spc="35">
                <a:solidFill>
                  <a:srgbClr val="1869A6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9" tooltip="mailto:ahlamm947@gmail.com"/>
              </a:rPr>
              <a:t>ahlamm947@gmail.com</a:t>
            </a:r>
          </a:p>
          <a:p>
            <a:pPr algn="l">
              <a:lnSpc>
                <a:spcPts val="4755"/>
              </a:lnSpc>
              <a:spcBef>
                <a:spcPct val="0"/>
              </a:spcBef>
            </a:pPr>
            <a:endParaRPr lang="en-US" sz="3962" u="sng" spc="35">
              <a:solidFill>
                <a:srgbClr val="1869A6"/>
              </a:solidFill>
              <a:latin typeface="TT Rounds Condensed"/>
              <a:ea typeface="TT Rounds Condensed"/>
              <a:cs typeface="TT Rounds Condensed"/>
              <a:sym typeface="TT Rounds Condensed"/>
              <a:hlinkClick r:id="rId9" tooltip="mailto:ahlamm947@gmail.co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75389" y="3193566"/>
            <a:ext cx="9937221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8"/>
              </a:lnSpc>
              <a:spcBef>
                <a:spcPct val="0"/>
              </a:spcBef>
            </a:pPr>
            <a:r>
              <a:rPr lang="en-US" sz="17240" b="1" spc="161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77940" y="6274302"/>
            <a:ext cx="553212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3090" b="1" spc="28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Do you have any questions for us?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39215" y="9570720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10/21/2024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7815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69870" y="4352513"/>
            <a:ext cx="6929210" cy="157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5"/>
              </a:lnSpc>
              <a:spcBef>
                <a:spcPct val="0"/>
              </a:spcBef>
            </a:pPr>
            <a:r>
              <a:rPr lang="en-US" sz="10271" b="1" spc="96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6922" y="-11278"/>
            <a:ext cx="17854156" cy="2079956"/>
            <a:chOff x="0" y="0"/>
            <a:chExt cx="23805542" cy="2773274"/>
          </a:xfrm>
        </p:grpSpPr>
        <p:sp>
          <p:nvSpPr>
            <p:cNvPr id="4" name="Freeform 4"/>
            <p:cNvSpPr/>
            <p:nvPr/>
          </p:nvSpPr>
          <p:spPr>
            <a:xfrm>
              <a:off x="21236390" y="660426"/>
              <a:ext cx="2569152" cy="1275518"/>
            </a:xfrm>
            <a:custGeom>
              <a:avLst/>
              <a:gdLst/>
              <a:ahLst/>
              <a:cxnLst/>
              <a:rect l="l" t="t" r="r" b="b"/>
              <a:pathLst>
                <a:path w="2569152" h="1275518">
                  <a:moveTo>
                    <a:pt x="0" y="0"/>
                  </a:moveTo>
                  <a:lnTo>
                    <a:pt x="2569152" y="0"/>
                  </a:lnTo>
                  <a:lnTo>
                    <a:pt x="2569152" y="1275518"/>
                  </a:lnTo>
                  <a:lnTo>
                    <a:pt x="0" y="127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979530" cy="2773274"/>
            </a:xfrm>
            <a:custGeom>
              <a:avLst/>
              <a:gdLst/>
              <a:ahLst/>
              <a:cxnLst/>
              <a:rect l="l" t="t" r="r" b="b"/>
              <a:pathLst>
                <a:path w="2979530" h="2773274">
                  <a:moveTo>
                    <a:pt x="0" y="0"/>
                  </a:moveTo>
                  <a:lnTo>
                    <a:pt x="2979530" y="0"/>
                  </a:lnTo>
                  <a:lnTo>
                    <a:pt x="2979530" y="2773274"/>
                  </a:lnTo>
                  <a:lnTo>
                    <a:pt x="0" y="277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26748" y="2876625"/>
            <a:ext cx="5532552" cy="5532552"/>
          </a:xfrm>
          <a:custGeom>
            <a:avLst/>
            <a:gdLst/>
            <a:ahLst/>
            <a:cxnLst/>
            <a:rect l="l" t="t" r="r" b="b"/>
            <a:pathLst>
              <a:path w="5532552" h="5532552">
                <a:moveTo>
                  <a:pt x="0" y="0"/>
                </a:moveTo>
                <a:lnTo>
                  <a:pt x="5532552" y="0"/>
                </a:lnTo>
                <a:lnTo>
                  <a:pt x="5532552" y="5532552"/>
                </a:lnTo>
                <a:lnTo>
                  <a:pt x="0" y="5532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608281" y="1028700"/>
            <a:ext cx="424326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 b="1" spc="51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Introduction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3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985426"/>
            <a:ext cx="9508229" cy="530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5600" b="1" spc="52">
                <a:solidFill>
                  <a:srgbClr val="1869A6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</a:t>
            </a:r>
          </a:p>
          <a:p>
            <a:pPr marL="734055" lvl="1" indent="-367027" algn="l">
              <a:lnSpc>
                <a:spcPts val="4079"/>
              </a:lnSpc>
              <a:buFont typeface="Arial"/>
              <a:buChar char="•"/>
            </a:pPr>
            <a:r>
              <a:rPr lang="en-US" sz="3399" spc="3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Problem for Telecom Companies.</a:t>
            </a:r>
          </a:p>
          <a:p>
            <a:pPr marL="734055" lvl="1" indent="-367027" algn="l">
              <a:lnSpc>
                <a:spcPts val="4079"/>
              </a:lnSpc>
              <a:buFont typeface="Arial"/>
              <a:buChar char="•"/>
            </a:pPr>
            <a:r>
              <a:rPr lang="en-US" sz="3399" spc="3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More expensive to acquire a new customer than to retain an existing one.</a:t>
            </a:r>
          </a:p>
          <a:p>
            <a:pPr algn="l">
              <a:lnSpc>
                <a:spcPts val="4079"/>
              </a:lnSpc>
            </a:pPr>
            <a:endParaRPr lang="en-US" sz="3399" spc="30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5600" b="1" spc="52">
                <a:solidFill>
                  <a:srgbClr val="1869A6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 Prediction</a:t>
            </a:r>
          </a:p>
          <a:p>
            <a:pPr marL="734055" lvl="1" indent="-367027" algn="l">
              <a:lnSpc>
                <a:spcPts val="4079"/>
              </a:lnSpc>
              <a:buFont typeface="Arial"/>
              <a:buChar char="•"/>
            </a:pPr>
            <a:r>
              <a:rPr lang="en-US" sz="3399" spc="3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Popular Big Data Use Case.</a:t>
            </a:r>
          </a:p>
          <a:p>
            <a:pPr marL="734055" lvl="1" indent="-367027" algn="l">
              <a:lnSpc>
                <a:spcPts val="4079"/>
              </a:lnSpc>
              <a:buFont typeface="Arial"/>
              <a:buChar char="•"/>
            </a:pPr>
            <a:r>
              <a:rPr lang="en-US" sz="3399" spc="31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Detects customers likely to cancel a subscription to a service.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23831" y="4352513"/>
            <a:ext cx="9240338" cy="157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5"/>
              </a:lnSpc>
              <a:spcBef>
                <a:spcPct val="0"/>
              </a:spcBef>
            </a:pPr>
            <a:r>
              <a:rPr lang="en-US" sz="10271" b="1" spc="96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Project objective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976" y="0"/>
            <a:ext cx="17854156" cy="2079956"/>
            <a:chOff x="0" y="0"/>
            <a:chExt cx="23805542" cy="2773274"/>
          </a:xfrm>
        </p:grpSpPr>
        <p:sp>
          <p:nvSpPr>
            <p:cNvPr id="4" name="Freeform 4"/>
            <p:cNvSpPr/>
            <p:nvPr/>
          </p:nvSpPr>
          <p:spPr>
            <a:xfrm>
              <a:off x="21236390" y="660426"/>
              <a:ext cx="2569152" cy="1275518"/>
            </a:xfrm>
            <a:custGeom>
              <a:avLst/>
              <a:gdLst/>
              <a:ahLst/>
              <a:cxnLst/>
              <a:rect l="l" t="t" r="r" b="b"/>
              <a:pathLst>
                <a:path w="2569152" h="1275518">
                  <a:moveTo>
                    <a:pt x="0" y="0"/>
                  </a:moveTo>
                  <a:lnTo>
                    <a:pt x="2569152" y="0"/>
                  </a:lnTo>
                  <a:lnTo>
                    <a:pt x="2569152" y="1275518"/>
                  </a:lnTo>
                  <a:lnTo>
                    <a:pt x="0" y="127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979530" cy="2773274"/>
            </a:xfrm>
            <a:custGeom>
              <a:avLst/>
              <a:gdLst/>
              <a:ahLst/>
              <a:cxnLst/>
              <a:rect l="l" t="t" r="r" b="b"/>
              <a:pathLst>
                <a:path w="2979530" h="2773274">
                  <a:moveTo>
                    <a:pt x="0" y="0"/>
                  </a:moveTo>
                  <a:lnTo>
                    <a:pt x="2979530" y="0"/>
                  </a:lnTo>
                  <a:lnTo>
                    <a:pt x="2979530" y="2773274"/>
                  </a:lnTo>
                  <a:lnTo>
                    <a:pt x="0" y="277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822300" y="2551727"/>
            <a:ext cx="5338118" cy="5338118"/>
          </a:xfrm>
          <a:custGeom>
            <a:avLst/>
            <a:gdLst/>
            <a:ahLst/>
            <a:cxnLst/>
            <a:rect l="l" t="t" r="r" b="b"/>
            <a:pathLst>
              <a:path w="5338118" h="5338118">
                <a:moveTo>
                  <a:pt x="0" y="0"/>
                </a:moveTo>
                <a:lnTo>
                  <a:pt x="5338118" y="0"/>
                </a:lnTo>
                <a:lnTo>
                  <a:pt x="5338118" y="5338119"/>
                </a:lnTo>
                <a:lnTo>
                  <a:pt x="0" y="5338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022955" y="923925"/>
            <a:ext cx="624209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spc="115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PROJECT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57420"/>
            <a:ext cx="14300305" cy="543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99"/>
              </a:lnSpc>
            </a:pPr>
            <a:endParaRPr/>
          </a:p>
          <a:p>
            <a:pPr marL="863599" lvl="1" indent="-431800" algn="just">
              <a:lnSpc>
                <a:spcPts val="6199"/>
              </a:lnSpc>
              <a:buFont typeface="Arial"/>
              <a:buChar char="•"/>
            </a:pPr>
            <a:r>
              <a:rPr lang="en-US" sz="3999" spc="75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Highlighting the main </a:t>
            </a:r>
            <a:r>
              <a:rPr lang="en-US" sz="3999" b="1" spc="75">
                <a:solidFill>
                  <a:srgbClr val="171417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factors</a:t>
            </a:r>
            <a:r>
              <a:rPr lang="en-US" sz="3999" spc="75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influencing Customer </a:t>
            </a:r>
            <a:r>
              <a:rPr lang="en-US" sz="3999" b="1" spc="75">
                <a:solidFill>
                  <a:srgbClr val="171417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 </a:t>
            </a:r>
            <a:r>
              <a:rPr lang="en-US" sz="3999" spc="75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through EDA.</a:t>
            </a:r>
          </a:p>
          <a:p>
            <a:pPr marL="863599" lvl="1" indent="-431800" algn="just">
              <a:lnSpc>
                <a:spcPts val="6199"/>
              </a:lnSpc>
              <a:buFont typeface="Arial"/>
              <a:buChar char="•"/>
            </a:pPr>
            <a:r>
              <a:rPr lang="en-US" sz="3999" spc="143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Use various ML Algorithms to </a:t>
            </a:r>
            <a:r>
              <a:rPr lang="en-US" sz="3999" b="1" spc="143">
                <a:solidFill>
                  <a:srgbClr val="171417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build</a:t>
            </a:r>
            <a:r>
              <a:rPr lang="en-US" sz="3999" spc="143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prediction models and </a:t>
            </a:r>
            <a:r>
              <a:rPr lang="en-US" sz="3999" b="1" spc="143">
                <a:solidFill>
                  <a:srgbClr val="171417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evaluate</a:t>
            </a:r>
            <a:r>
              <a:rPr lang="en-US" sz="3999" spc="143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the performance of these models.</a:t>
            </a:r>
          </a:p>
          <a:p>
            <a:pPr marL="863599" lvl="1" indent="-431800" algn="just">
              <a:lnSpc>
                <a:spcPts val="6199"/>
              </a:lnSpc>
              <a:buFont typeface="Arial"/>
              <a:buChar char="•"/>
            </a:pPr>
            <a:r>
              <a:rPr lang="en-US" sz="3999" spc="163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Find solution to prevent customer churn.</a:t>
            </a:r>
          </a:p>
          <a:p>
            <a:pPr marL="863599" lvl="1" indent="-431800" algn="just">
              <a:lnSpc>
                <a:spcPts val="6199"/>
              </a:lnSpc>
              <a:buFont typeface="Arial"/>
              <a:buChar char="•"/>
            </a:pPr>
            <a:r>
              <a:rPr lang="en-US" sz="3999" spc="163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Proposing recommendations and </a:t>
            </a:r>
            <a:r>
              <a:rPr lang="en-US" sz="3999" b="1" spc="163">
                <a:solidFill>
                  <a:srgbClr val="171417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suggestions</a:t>
            </a:r>
            <a:r>
              <a:rPr lang="en-US" sz="3999" spc="163">
                <a:solidFill>
                  <a:srgbClr val="171417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1284" y="9516023"/>
            <a:ext cx="699135" cy="647885"/>
            <a:chOff x="0" y="0"/>
            <a:chExt cx="932180" cy="8638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9"/>
          </a:xfrm>
          <a:custGeom>
            <a:avLst/>
            <a:gdLst/>
            <a:ahLst/>
            <a:cxnLst/>
            <a:rect l="l" t="t" r="r" b="b"/>
            <a:pathLst>
              <a:path w="1926864" h="956639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8449" y="4352513"/>
            <a:ext cx="10908252" cy="157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5"/>
              </a:lnSpc>
              <a:spcBef>
                <a:spcPct val="0"/>
              </a:spcBef>
            </a:pPr>
            <a:r>
              <a:rPr lang="en-US" sz="10271" b="1" spc="96">
                <a:solidFill>
                  <a:srgbClr val="02875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Dataset Description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976" y="0"/>
            <a:ext cx="17854156" cy="2079956"/>
            <a:chOff x="0" y="0"/>
            <a:chExt cx="23805542" cy="2773274"/>
          </a:xfrm>
        </p:grpSpPr>
        <p:sp>
          <p:nvSpPr>
            <p:cNvPr id="4" name="Freeform 4"/>
            <p:cNvSpPr/>
            <p:nvPr/>
          </p:nvSpPr>
          <p:spPr>
            <a:xfrm>
              <a:off x="21236390" y="660426"/>
              <a:ext cx="2569152" cy="1275518"/>
            </a:xfrm>
            <a:custGeom>
              <a:avLst/>
              <a:gdLst/>
              <a:ahLst/>
              <a:cxnLst/>
              <a:rect l="l" t="t" r="r" b="b"/>
              <a:pathLst>
                <a:path w="2569152" h="1275518">
                  <a:moveTo>
                    <a:pt x="0" y="0"/>
                  </a:moveTo>
                  <a:lnTo>
                    <a:pt x="2569152" y="0"/>
                  </a:lnTo>
                  <a:lnTo>
                    <a:pt x="2569152" y="1275518"/>
                  </a:lnTo>
                  <a:lnTo>
                    <a:pt x="0" y="127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979530" cy="2773274"/>
            </a:xfrm>
            <a:custGeom>
              <a:avLst/>
              <a:gdLst/>
              <a:ahLst/>
              <a:cxnLst/>
              <a:rect l="l" t="t" r="r" b="b"/>
              <a:pathLst>
                <a:path w="2979530" h="2773274">
                  <a:moveTo>
                    <a:pt x="0" y="0"/>
                  </a:moveTo>
                  <a:lnTo>
                    <a:pt x="2979530" y="0"/>
                  </a:lnTo>
                  <a:lnTo>
                    <a:pt x="2979530" y="2773274"/>
                  </a:lnTo>
                  <a:lnTo>
                    <a:pt x="0" y="277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829308"/>
            <a:ext cx="13007340" cy="541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Dataset belongs to Company in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USA</a:t>
            </a: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Dataset from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Kaggle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Source dataset is in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csv</a:t>
            </a: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format.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Dataset contains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7021</a:t>
            </a: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rows and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21</a:t>
            </a: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columns(3 numeric columns  , 18 categorical ).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There is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no missing</a:t>
            </a: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values for the provided input dataset.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</a:t>
            </a:r>
            <a:r>
              <a:rPr lang="en-US" sz="3999" b="1" u="none" strike="noStrike" spc="3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Churn</a:t>
            </a:r>
            <a:r>
              <a:rPr lang="en-US" sz="3999" u="none" strike="noStrike" spc="37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is the(target) which notifies whether a particular  customer is churned or not.         </a:t>
            </a:r>
          </a:p>
        </p:txBody>
      </p:sp>
      <p:sp>
        <p:nvSpPr>
          <p:cNvPr id="7" name="Freeform 7"/>
          <p:cNvSpPr/>
          <p:nvPr/>
        </p:nvSpPr>
        <p:spPr>
          <a:xfrm>
            <a:off x="13007340" y="2739935"/>
            <a:ext cx="5280660" cy="4339742"/>
          </a:xfrm>
          <a:custGeom>
            <a:avLst/>
            <a:gdLst/>
            <a:ahLst/>
            <a:cxnLst/>
            <a:rect l="l" t="t" r="r" b="b"/>
            <a:pathLst>
              <a:path w="5280660" h="4339742">
                <a:moveTo>
                  <a:pt x="0" y="0"/>
                </a:moveTo>
                <a:lnTo>
                  <a:pt x="5280660" y="0"/>
                </a:lnTo>
                <a:lnTo>
                  <a:pt x="5280660" y="4339743"/>
                </a:lnTo>
                <a:lnTo>
                  <a:pt x="0" y="4339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68490" y="1028700"/>
            <a:ext cx="738734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 b="1" spc="51">
                <a:solidFill>
                  <a:srgbClr val="04775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DATASET DESCRIPTION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1284" y="9516023"/>
            <a:ext cx="699135" cy="647885"/>
            <a:chOff x="0" y="0"/>
            <a:chExt cx="932180" cy="8638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007340" y="9675019"/>
            <a:ext cx="393192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9617869"/>
            <a:ext cx="393192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16/11/2024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937</Words>
  <Application>Microsoft Office PowerPoint</Application>
  <PresentationFormat>Custom</PresentationFormat>
  <Paragraphs>206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Roboto</vt:lpstr>
      <vt:lpstr>Canva Sans Bold</vt:lpstr>
      <vt:lpstr>Roboto Bold</vt:lpstr>
      <vt:lpstr>TT Rounds Condensed Bold</vt:lpstr>
      <vt:lpstr>Arimo</vt:lpstr>
      <vt:lpstr>Arimo Bold</vt:lpstr>
      <vt:lpstr>Arial</vt:lpstr>
      <vt:lpstr>Calibri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DEPI_Final_Project.pptx</dc:title>
  <cp:lastModifiedBy>Ali Othman</cp:lastModifiedBy>
  <cp:revision>2</cp:revision>
  <dcterms:created xsi:type="dcterms:W3CDTF">2006-08-16T00:00:00Z</dcterms:created>
  <dcterms:modified xsi:type="dcterms:W3CDTF">2024-11-17T20:01:02Z</dcterms:modified>
  <dc:identifier>DAGUQfLkU9o</dc:identifier>
</cp:coreProperties>
</file>